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4"/>
  </p:notesMasterIdLst>
  <p:sldIdLst>
    <p:sldId id="432" r:id="rId5"/>
    <p:sldId id="426" r:id="rId6"/>
    <p:sldId id="424" r:id="rId7"/>
    <p:sldId id="425" r:id="rId8"/>
    <p:sldId id="436" r:id="rId9"/>
    <p:sldId id="434" r:id="rId10"/>
    <p:sldId id="437" r:id="rId11"/>
    <p:sldId id="438" r:id="rId12"/>
    <p:sldId id="402"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Equip" panose="02000503030000020004" pitchFamily="2" charset="77"/>
      <p:regular r:id="rId19"/>
      <p:bold r:id="rId20"/>
      <p:italic r:id="rId21"/>
      <p:boldItalic r:id="rId22"/>
    </p:embeddedFont>
    <p:embeddedFont>
      <p:font typeface="Equip Extended" panose="02000503030000020004" pitchFamily="2" charset="77"/>
      <p:regular r:id="rId23"/>
      <p:bold r:id="rId24"/>
      <p:italic r:id="rId25"/>
      <p:boldItalic r:id="rId26"/>
    </p:embeddedFont>
    <p:embeddedFont>
      <p:font typeface="Equip Extended ExtraBold" panose="02000503000000020004" pitchFamily="2" charset="77"/>
      <p:bold r:id="rId27"/>
      <p:italic r:id="rId28"/>
      <p:boldItalic r:id="rId29"/>
    </p:embeddedFont>
    <p:embeddedFont>
      <p:font typeface="Equip Extended Light" panose="02000503000000020004" pitchFamily="2" charset="77"/>
      <p:regular r:id="rId30"/>
      <p:italic r:id="rId31"/>
    </p:embeddedFont>
    <p:embeddedFont>
      <p:font typeface="Equip Extended Medium" panose="02000603000000020004" pitchFamily="2" charset="77"/>
      <p:regular r:id="rId32"/>
      <p:italic r:id="rId33"/>
    </p:embeddedFont>
    <p:embeddedFont>
      <p:font typeface="Equip Extended Thin" panose="02000503030000020004" pitchFamily="2" charset="77"/>
      <p:regular r:id="rId34"/>
      <p:italic r:id="rId35"/>
    </p:embeddedFont>
    <p:embeddedFont>
      <p:font typeface="Equip Light" panose="02000503000000020004" pitchFamily="2" charset="77"/>
      <p:regular r:id="rId36"/>
      <p:italic r:id="rId37"/>
    </p:embeddedFont>
    <p:embeddedFont>
      <p:font typeface="Equip Medium" panose="02000603000000020004" pitchFamily="2" charset="77"/>
      <p:regular r:id="rId38"/>
      <p:italic r:id="rId3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2" autoAdjust="0"/>
    <p:restoredTop sz="96327"/>
  </p:normalViewPr>
  <p:slideViewPr>
    <p:cSldViewPr snapToGrid="0" snapToObjects="1">
      <p:cViewPr varScale="1">
        <p:scale>
          <a:sx n="138" d="100"/>
          <a:sy n="138" d="100"/>
        </p:scale>
        <p:origin x="216"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1/10/21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1/10/21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ng-freshers-11th-Jan-20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mozilla.org/en-US/docs/Web/Web_Components"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Angular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7" name="Picture Placeholder 6">
            <a:extLst>
              <a:ext uri="{FF2B5EF4-FFF2-40B4-BE49-F238E27FC236}">
                <a16:creationId xmlns:a16="http://schemas.microsoft.com/office/drawing/2014/main" id="{B986E16F-9524-DB40-A31C-D920260568EE}"/>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5" y="1704657"/>
            <a:ext cx="4211981" cy="2955544"/>
          </a:xfrm>
        </p:spPr>
        <p:txBody>
          <a:bodyPr/>
          <a:lstStyle/>
          <a:p>
            <a:r>
              <a:rPr lang="en-US" sz="1400" dirty="0"/>
              <a:t>Setup</a:t>
            </a:r>
          </a:p>
          <a:p>
            <a:r>
              <a:rPr lang="en-US" sz="1400" dirty="0"/>
              <a:t>Multi Page Vs Single Page App</a:t>
            </a:r>
          </a:p>
          <a:p>
            <a:r>
              <a:rPr lang="en-US" sz="1400" dirty="0"/>
              <a:t>Packaged HTML, CSS and JS: Web Components</a:t>
            </a:r>
          </a:p>
          <a:p>
            <a:r>
              <a:rPr lang="en-US" sz="1400" dirty="0"/>
              <a:t>Pillars of Angular</a:t>
            </a:r>
          </a:p>
          <a:p>
            <a:r>
              <a:rPr lang="en-US" sz="1400" dirty="0"/>
              <a:t>TS modules vs Angular modules</a:t>
            </a:r>
          </a:p>
          <a:p>
            <a:r>
              <a:rPr lang="en-US" sz="1400" dirty="0"/>
              <a:t>App walkthrough</a:t>
            </a:r>
          </a:p>
          <a:p>
            <a:r>
              <a:rPr lang="en-US" sz="1400" dirty="0"/>
              <a:t>Components (with property bindings and event bindings)</a:t>
            </a:r>
          </a:p>
          <a:p>
            <a:r>
              <a:rPr lang="en-US" sz="1400" dirty="0"/>
              <a:t>Built-in directives</a:t>
            </a:r>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5395493" y="1702442"/>
            <a:ext cx="3828177" cy="170904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Built-in and custom pipes</a:t>
            </a:r>
          </a:p>
          <a:p>
            <a:r>
              <a:rPr lang="en-US" sz="1400" dirty="0"/>
              <a:t>Routing</a:t>
            </a:r>
          </a:p>
          <a:p>
            <a:r>
              <a:rPr lang="en-US" sz="1400" dirty="0"/>
              <a:t>Custom Directive</a:t>
            </a:r>
          </a:p>
          <a:p>
            <a:r>
              <a:rPr lang="en-US" sz="1400" dirty="0"/>
              <a:t>Forms</a:t>
            </a:r>
          </a:p>
          <a:p>
            <a:r>
              <a:rPr lang="en-US" sz="1400" dirty="0"/>
              <a:t>Services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5395493"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with medium confidence">
            <a:extLst>
              <a:ext uri="{FF2B5EF4-FFF2-40B4-BE49-F238E27FC236}">
                <a16:creationId xmlns:a16="http://schemas.microsoft.com/office/drawing/2014/main" id="{82994242-8406-FB4F-85B2-B13B3B8E6A29}"/>
              </a:ext>
            </a:extLst>
          </p:cNvPr>
          <p:cNvPicPr>
            <a:picLocks noChangeAspect="1"/>
          </p:cNvPicPr>
          <p:nvPr/>
        </p:nvPicPr>
        <p:blipFill>
          <a:blip r:embed="rId2"/>
          <a:stretch>
            <a:fillRect/>
          </a:stretch>
        </p:blipFill>
        <p:spPr>
          <a:xfrm>
            <a:off x="3317442" y="2556535"/>
            <a:ext cx="3441700" cy="939800"/>
          </a:xfrm>
          <a:prstGeom prst="rect">
            <a:avLst/>
          </a:prstGeom>
        </p:spPr>
      </p:pic>
      <p:pic>
        <p:nvPicPr>
          <p:cNvPr id="19" name="Picture 18" descr="Text&#10;&#10;Description automatically generated">
            <a:extLst>
              <a:ext uri="{FF2B5EF4-FFF2-40B4-BE49-F238E27FC236}">
                <a16:creationId xmlns:a16="http://schemas.microsoft.com/office/drawing/2014/main" id="{A400B8AA-2D62-724A-A89D-6F3B9AF0D034}"/>
              </a:ext>
            </a:extLst>
          </p:cNvPr>
          <p:cNvPicPr>
            <a:picLocks noChangeAspect="1"/>
          </p:cNvPicPr>
          <p:nvPr/>
        </p:nvPicPr>
        <p:blipFill>
          <a:blip r:embed="rId3"/>
          <a:stretch>
            <a:fillRect/>
          </a:stretch>
        </p:blipFill>
        <p:spPr>
          <a:xfrm>
            <a:off x="3317442" y="926172"/>
            <a:ext cx="4127500" cy="1270000"/>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https://github.com/innovation-stack/ng-freshers-11th-Jan-2021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Multi Page App (MPA)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666669"/>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340350"/>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333752"/>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380214"/>
            <a:ext cx="2714689" cy="523220"/>
          </a:xfrm>
          <a:prstGeom prst="rect">
            <a:avLst/>
          </a:prstGeom>
          <a:noFill/>
        </p:spPr>
        <p:txBody>
          <a:bodyPr wrap="square" rtlCol="0">
            <a:spAutoFit/>
          </a:bodyPr>
          <a:lstStyle/>
          <a:p>
            <a:r>
              <a:rPr lang="en-US" sz="1400" dirty="0"/>
              <a:t>User requests </a:t>
            </a:r>
            <a:r>
              <a:rPr lang="en-US" sz="1400" dirty="0" err="1"/>
              <a:t>mywebsite.com</a:t>
            </a:r>
            <a:endParaRPr lang="en-US" sz="1400" dirty="0"/>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1873" y="2812512"/>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09574" y="2552249"/>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Request for /dashboard is sent to server by reloading the complete page. Current DOM is destroyed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2071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1938839"/>
            <a:ext cx="5738552" cy="523220"/>
          </a:xfrm>
          <a:prstGeom prst="rect">
            <a:avLst/>
          </a:prstGeom>
          <a:noFill/>
        </p:spPr>
        <p:txBody>
          <a:bodyPr wrap="square" rtlCol="0">
            <a:spAutoFit/>
          </a:bodyPr>
          <a:lstStyle/>
          <a:p>
            <a:r>
              <a:rPr lang="en-US" sz="1400" dirty="0"/>
              <a:t>Server constructs the complete HTML (header, sidebar, content area)</a:t>
            </a:r>
          </a:p>
        </p:txBody>
      </p:sp>
      <p:sp>
        <p:nvSpPr>
          <p:cNvPr id="50" name="Oval 49">
            <a:extLst>
              <a:ext uri="{FF2B5EF4-FFF2-40B4-BE49-F238E27FC236}">
                <a16:creationId xmlns:a16="http://schemas.microsoft.com/office/drawing/2014/main" id="{D437DBAC-9DD6-8847-B920-35D112453ECD}"/>
              </a:ext>
            </a:extLst>
          </p:cNvPr>
          <p:cNvSpPr/>
          <p:nvPr/>
        </p:nvSpPr>
        <p:spPr>
          <a:xfrm>
            <a:off x="4259045" y="18779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18713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62281" y="24827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68632" y="2465438"/>
            <a:ext cx="180000" cy="338554"/>
          </a:xfrm>
          <a:prstGeom prst="rect">
            <a:avLst/>
          </a:prstGeom>
          <a:noFill/>
        </p:spPr>
        <p:txBody>
          <a:bodyPr wrap="square" rtlCol="0">
            <a:spAutoFit/>
          </a:bodyPr>
          <a:lstStyle/>
          <a:p>
            <a:r>
              <a:rPr lang="en-US" sz="1600" dirty="0"/>
              <a:t>3</a:t>
            </a:r>
          </a:p>
        </p:txBody>
      </p:sp>
      <p:cxnSp>
        <p:nvCxnSpPr>
          <p:cNvPr id="58" name="Straight Arrow Connector 57">
            <a:extLst>
              <a:ext uri="{FF2B5EF4-FFF2-40B4-BE49-F238E27FC236}">
                <a16:creationId xmlns:a16="http://schemas.microsoft.com/office/drawing/2014/main" id="{A5CCED01-8846-D342-9F54-43F67B7550FA}"/>
              </a:ext>
            </a:extLst>
          </p:cNvPr>
          <p:cNvCxnSpPr>
            <a:cxnSpLocks/>
          </p:cNvCxnSpPr>
          <p:nvPr/>
        </p:nvCxnSpPr>
        <p:spPr>
          <a:xfrm flipH="1">
            <a:off x="4074218" y="3377170"/>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52BE2B4-DE8D-5F40-BFD3-5619DD79C219}"/>
              </a:ext>
            </a:extLst>
          </p:cNvPr>
          <p:cNvSpPr txBox="1"/>
          <p:nvPr/>
        </p:nvSpPr>
        <p:spPr>
          <a:xfrm>
            <a:off x="4502597" y="3130343"/>
            <a:ext cx="5738552" cy="523220"/>
          </a:xfrm>
          <a:prstGeom prst="rect">
            <a:avLst/>
          </a:prstGeom>
          <a:noFill/>
        </p:spPr>
        <p:txBody>
          <a:bodyPr wrap="square" rtlCol="0">
            <a:spAutoFit/>
          </a:bodyPr>
          <a:lstStyle/>
          <a:p>
            <a:r>
              <a:rPr lang="en-US" sz="1400" dirty="0"/>
              <a:t>Server constructs a new HTML page (header, sidebar, content area) for dashboard</a:t>
            </a:r>
          </a:p>
        </p:txBody>
      </p:sp>
      <p:sp>
        <p:nvSpPr>
          <p:cNvPr id="60" name="Oval 59">
            <a:extLst>
              <a:ext uri="{FF2B5EF4-FFF2-40B4-BE49-F238E27FC236}">
                <a16:creationId xmlns:a16="http://schemas.microsoft.com/office/drawing/2014/main" id="{5A21C0FD-8C90-964E-BAC9-ED695EF95B30}"/>
              </a:ext>
            </a:extLst>
          </p:cNvPr>
          <p:cNvSpPr/>
          <p:nvPr/>
        </p:nvSpPr>
        <p:spPr>
          <a:xfrm>
            <a:off x="4259045" y="304797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F4B5B02-B4A4-2042-80E9-1F897E16548E}"/>
              </a:ext>
            </a:extLst>
          </p:cNvPr>
          <p:cNvSpPr txBox="1"/>
          <p:nvPr/>
        </p:nvSpPr>
        <p:spPr>
          <a:xfrm>
            <a:off x="4265396" y="3041381"/>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360509"/>
          </a:xfrm>
        </p:spPr>
        <p:txBody>
          <a:bodyPr/>
          <a:lstStyle/>
          <a:p>
            <a:r>
              <a:rPr lang="en-US" sz="1400" dirty="0"/>
              <a:t>Handles routing infrastructure</a:t>
            </a:r>
          </a:p>
          <a:p>
            <a:r>
              <a:rPr lang="en-US" sz="1400" dirty="0"/>
              <a:t>Combines markup and code via templating language</a:t>
            </a:r>
          </a:p>
          <a:p>
            <a:r>
              <a:rPr lang="en-US" sz="1400" dirty="0"/>
              <a:t>Good for SEO</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36050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Reconstructs DOM on every single request</a:t>
            </a:r>
          </a:p>
          <a:p>
            <a:r>
              <a:rPr lang="en-US" sz="1400" dirty="0"/>
              <a:t>On subsequent requests, it leverages the same assets if they are already cached</a:t>
            </a:r>
          </a:p>
          <a:p>
            <a:r>
              <a:rPr lang="en-US" sz="1400" dirty="0"/>
              <a:t>Bad user experience</a:t>
            </a:r>
          </a:p>
          <a:p>
            <a:endParaRPr lang="en-US" sz="2000" dirty="0"/>
          </a:p>
          <a:p>
            <a:endParaRPr lang="en-US" sz="1400" dirty="0"/>
          </a:p>
          <a:p>
            <a:endParaRPr lang="en-US" sz="1400" dirty="0"/>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Single Page App (SPA)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765713"/>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4393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432796"/>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479258"/>
            <a:ext cx="2714689" cy="523220"/>
          </a:xfrm>
          <a:prstGeom prst="rect">
            <a:avLst/>
          </a:prstGeom>
          <a:noFill/>
        </p:spPr>
        <p:txBody>
          <a:bodyPr wrap="square" rtlCol="0">
            <a:spAutoFit/>
          </a:bodyPr>
          <a:lstStyle/>
          <a:p>
            <a:r>
              <a:rPr lang="en-US" sz="1400" dirty="0"/>
              <a:t>User requests mywebsite.com/</a:t>
            </a:r>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9838" y="3981607"/>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17539" y="3721344"/>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Browser renders dashboard layout. It fetches the data via API exposed by server. No page reload.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4434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2185897"/>
            <a:ext cx="5738552" cy="523220"/>
          </a:xfrm>
          <a:prstGeom prst="rect">
            <a:avLst/>
          </a:prstGeom>
          <a:noFill/>
        </p:spPr>
        <p:txBody>
          <a:bodyPr wrap="square" rtlCol="0">
            <a:spAutoFit/>
          </a:bodyPr>
          <a:lstStyle/>
          <a:p>
            <a:r>
              <a:rPr lang="en-US" sz="1400" dirty="0"/>
              <a:t>Server return a shell (container) page, with bare minimum markup and related JS files</a:t>
            </a:r>
          </a:p>
        </p:txBody>
      </p:sp>
      <p:sp>
        <p:nvSpPr>
          <p:cNvPr id="50" name="Oval 49">
            <a:extLst>
              <a:ext uri="{FF2B5EF4-FFF2-40B4-BE49-F238E27FC236}">
                <a16:creationId xmlns:a16="http://schemas.microsoft.com/office/drawing/2014/main" id="{D437DBAC-9DD6-8847-B920-35D112453ECD}"/>
              </a:ext>
            </a:extLst>
          </p:cNvPr>
          <p:cNvSpPr/>
          <p:nvPr/>
        </p:nvSpPr>
        <p:spPr>
          <a:xfrm>
            <a:off x="4259045" y="21142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21076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70246" y="365188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76597" y="3634533"/>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919636"/>
          </a:xfrm>
        </p:spPr>
        <p:txBody>
          <a:bodyPr/>
          <a:lstStyle/>
          <a:p>
            <a:r>
              <a:rPr lang="en-US" sz="1400" dirty="0"/>
              <a:t>Contains the static assets (HTML, CSS, JS, images)</a:t>
            </a:r>
          </a:p>
          <a:p>
            <a:r>
              <a:rPr lang="en-US" sz="1400" dirty="0"/>
              <a:t>Exposes API</a:t>
            </a:r>
          </a:p>
          <a:p>
            <a:r>
              <a:rPr lang="en-US" sz="1400" dirty="0"/>
              <a:t>Google can index JS driven web pages. Other search engines, like Bing does not.</a:t>
            </a:r>
          </a:p>
          <a:p>
            <a:r>
              <a:rPr lang="en-US" sz="1400" dirty="0"/>
              <a:t>Angular Universal – Server-side rendering</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919636"/>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Handles routing infrastructure via JavaScript</a:t>
            </a:r>
          </a:p>
          <a:p>
            <a:r>
              <a:rPr lang="en-US" sz="1400" dirty="0"/>
              <a:t>Combines markup and code via templating language</a:t>
            </a:r>
          </a:p>
          <a:p>
            <a:r>
              <a:rPr lang="en-US" sz="1400" dirty="0"/>
              <a:t>On subsequent requests, it leverages the same assets if they are already cached</a:t>
            </a:r>
          </a:p>
          <a:p>
            <a:r>
              <a:rPr lang="en-US" sz="1400" dirty="0"/>
              <a:t>No full page reload. Great user experience</a:t>
            </a:r>
          </a:p>
          <a:p>
            <a:endParaRPr lang="en-US" sz="2000" dirty="0"/>
          </a:p>
          <a:p>
            <a:endParaRPr lang="en-US" sz="1400" dirty="0"/>
          </a:p>
          <a:p>
            <a:endParaRPr lang="en-US" sz="1400" dirty="0"/>
          </a:p>
        </p:txBody>
      </p:sp>
      <p:cxnSp>
        <p:nvCxnSpPr>
          <p:cNvPr id="30" name="Straight Arrow Connector 29">
            <a:extLst>
              <a:ext uri="{FF2B5EF4-FFF2-40B4-BE49-F238E27FC236}">
                <a16:creationId xmlns:a16="http://schemas.microsoft.com/office/drawing/2014/main" id="{02697FBE-257D-F446-A65F-56CCEEA5B2A4}"/>
              </a:ext>
            </a:extLst>
          </p:cNvPr>
          <p:cNvCxnSpPr>
            <a:cxnSpLocks/>
          </p:cNvCxnSpPr>
          <p:nvPr/>
        </p:nvCxnSpPr>
        <p:spPr>
          <a:xfrm flipH="1">
            <a:off x="4074218" y="3185119"/>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CD646AD-A305-B649-84AD-4155EAB380D5}"/>
              </a:ext>
            </a:extLst>
          </p:cNvPr>
          <p:cNvSpPr txBox="1"/>
          <p:nvPr/>
        </p:nvSpPr>
        <p:spPr>
          <a:xfrm>
            <a:off x="4502597" y="2916776"/>
            <a:ext cx="5738552" cy="307777"/>
          </a:xfrm>
          <a:prstGeom prst="rect">
            <a:avLst/>
          </a:prstGeom>
          <a:noFill/>
        </p:spPr>
        <p:txBody>
          <a:bodyPr wrap="square" rtlCol="0">
            <a:spAutoFit/>
          </a:bodyPr>
          <a:lstStyle/>
          <a:p>
            <a:r>
              <a:rPr lang="en-US" sz="1400" dirty="0"/>
              <a:t>Based on the request (routing), client constructs the layout</a:t>
            </a:r>
          </a:p>
        </p:txBody>
      </p:sp>
      <p:sp>
        <p:nvSpPr>
          <p:cNvPr id="33" name="Oval 32">
            <a:extLst>
              <a:ext uri="{FF2B5EF4-FFF2-40B4-BE49-F238E27FC236}">
                <a16:creationId xmlns:a16="http://schemas.microsoft.com/office/drawing/2014/main" id="{403F2FCD-984B-E94D-806B-17F3DDA47DD9}"/>
              </a:ext>
            </a:extLst>
          </p:cNvPr>
          <p:cNvSpPr/>
          <p:nvPr/>
        </p:nvSpPr>
        <p:spPr>
          <a:xfrm>
            <a:off x="4259045" y="2855928"/>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FB755E8-6B04-F640-B2B7-26D8FE708A90}"/>
              </a:ext>
            </a:extLst>
          </p:cNvPr>
          <p:cNvSpPr txBox="1"/>
          <p:nvPr/>
        </p:nvSpPr>
        <p:spPr>
          <a:xfrm>
            <a:off x="4265396" y="2849330"/>
            <a:ext cx="180000" cy="338554"/>
          </a:xfrm>
          <a:prstGeom prst="rect">
            <a:avLst/>
          </a:prstGeom>
          <a:noFill/>
        </p:spPr>
        <p:txBody>
          <a:bodyPr wrap="square" rtlCol="0">
            <a:spAutoFit/>
          </a:bodyPr>
          <a:lstStyle/>
          <a:p>
            <a:r>
              <a:rPr lang="en-US" sz="1600" dirty="0"/>
              <a:t>3</a:t>
            </a:r>
          </a:p>
        </p:txBody>
      </p:sp>
    </p:spTree>
    <p:extLst>
      <p:ext uri="{BB962C8B-B14F-4D97-AF65-F5344CB8AC3E}">
        <p14:creationId xmlns:p14="http://schemas.microsoft.com/office/powerpoint/2010/main" val="178186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Create custom HTML tags, attributes and events</a:t>
            </a:r>
          </a:p>
          <a:p>
            <a:r>
              <a:rPr lang="en-US" sz="1400" dirty="0"/>
              <a:t>Web Components Basics: </a:t>
            </a:r>
            <a:r>
              <a:rPr lang="en-US" sz="1400" dirty="0">
                <a:hlinkClick r:id="rId2"/>
              </a:rPr>
              <a:t>https://developer.mozilla.org/en-US/docs/Web/Web_Components</a:t>
            </a:r>
            <a:r>
              <a:rPr lang="en-US" sz="1400" dirty="0"/>
              <a:t> </a:t>
            </a:r>
          </a:p>
          <a:p>
            <a:r>
              <a:rPr lang="en-US" sz="1400" dirty="0"/>
              <a:t>Angular supports creating Web Components (via </a:t>
            </a:r>
            <a:r>
              <a:rPr lang="en-US" sz="1400" u="sng" dirty="0"/>
              <a:t>Angular Elements</a:t>
            </a:r>
            <a:r>
              <a:rPr lang="en-US" sz="1400" dirty="0"/>
              <a:t>)</a:t>
            </a:r>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Packaged HTML, CSS and JS: Web Components</a:t>
            </a:r>
          </a:p>
        </p:txBody>
      </p:sp>
    </p:spTree>
    <p:extLst>
      <p:ext uri="{BB962C8B-B14F-4D97-AF65-F5344CB8AC3E}">
        <p14:creationId xmlns:p14="http://schemas.microsoft.com/office/powerpoint/2010/main" val="126522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775768"/>
          </a:xfrm>
        </p:spPr>
        <p:txBody>
          <a:bodyPr/>
          <a:lstStyle/>
          <a:p>
            <a:r>
              <a:rPr lang="en-US" sz="1400" dirty="0"/>
              <a:t>Components</a:t>
            </a:r>
          </a:p>
          <a:p>
            <a:pPr lvl="1"/>
            <a:r>
              <a:rPr lang="en-US" sz="1200" dirty="0">
                <a:solidFill>
                  <a:schemeClr val="tx1"/>
                </a:solidFill>
                <a:latin typeface="Equip Light" panose="02000503000000020004" pitchFamily="2" charset="77"/>
              </a:rPr>
              <a:t>Contains template, data and logic to construct DOM</a:t>
            </a:r>
          </a:p>
          <a:p>
            <a:pPr lvl="1"/>
            <a:r>
              <a:rPr lang="en-US" sz="1200" dirty="0">
                <a:solidFill>
                  <a:schemeClr val="tx1"/>
                </a:solidFill>
                <a:latin typeface="Equip Light" panose="02000503000000020004" pitchFamily="2" charset="77"/>
              </a:rPr>
              <a:t>Can construct nested components – tree of components</a:t>
            </a:r>
          </a:p>
          <a:p>
            <a:r>
              <a:rPr lang="en-US" sz="1400" dirty="0"/>
              <a:t>Directives</a:t>
            </a:r>
          </a:p>
          <a:p>
            <a:pPr lvl="1"/>
            <a:r>
              <a:rPr lang="en-US" sz="1200" dirty="0">
                <a:solidFill>
                  <a:schemeClr val="tx1"/>
                </a:solidFill>
                <a:latin typeface="Equip Light" panose="02000503000000020004" pitchFamily="2" charset="77"/>
              </a:rPr>
              <a:t>Attach behavior, extend or transform a particular element/its children</a:t>
            </a:r>
          </a:p>
          <a:p>
            <a:r>
              <a:rPr lang="en-US" sz="1400" dirty="0"/>
              <a:t>Services</a:t>
            </a:r>
          </a:p>
          <a:p>
            <a:pPr lvl="1"/>
            <a:r>
              <a:rPr lang="en-US" sz="1200" dirty="0">
                <a:solidFill>
                  <a:schemeClr val="tx1"/>
                </a:solidFill>
                <a:latin typeface="Equip Light" panose="02000503000000020004" pitchFamily="2" charset="77"/>
              </a:rPr>
              <a:t>Business logic (HTTP requests)</a:t>
            </a:r>
          </a:p>
          <a:p>
            <a:r>
              <a:rPr lang="en-US" sz="1400" dirty="0"/>
              <a:t>Module</a:t>
            </a:r>
          </a:p>
          <a:p>
            <a:pPr lvl="1"/>
            <a:r>
              <a:rPr lang="en-US" sz="1200" dirty="0">
                <a:solidFill>
                  <a:schemeClr val="tx1"/>
                </a:solidFill>
                <a:latin typeface="Equip Light" panose="02000503000000020004" pitchFamily="2" charset="77"/>
              </a:rPr>
              <a:t>Building blocks that contains routes, components, pipes, services</a:t>
            </a:r>
          </a:p>
          <a:p>
            <a:pPr lvl="1"/>
            <a:r>
              <a:rPr lang="en-US" sz="1200" dirty="0">
                <a:solidFill>
                  <a:schemeClr val="tx1"/>
                </a:solidFill>
                <a:latin typeface="Equip Light" panose="02000503000000020004" pitchFamily="2" charset="77"/>
              </a:rPr>
              <a:t>Not a TypeScript module</a:t>
            </a:r>
          </a:p>
          <a:p>
            <a:r>
              <a:rPr lang="en-US" sz="1400" dirty="0"/>
              <a:t>Routing</a:t>
            </a:r>
          </a:p>
          <a:p>
            <a:pPr lvl="1"/>
            <a:r>
              <a:rPr lang="en-US" sz="1200" dirty="0">
                <a:solidFill>
                  <a:schemeClr val="tx1"/>
                </a:solidFill>
                <a:latin typeface="Equip Light" panose="02000503000000020004" pitchFamily="2" charset="77"/>
              </a:rPr>
              <a:t>Renders component based on URL</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Pillars of Angular</a:t>
            </a:r>
          </a:p>
        </p:txBody>
      </p:sp>
    </p:spTree>
    <p:extLst>
      <p:ext uri="{BB962C8B-B14F-4D97-AF65-F5344CB8AC3E}">
        <p14:creationId xmlns:p14="http://schemas.microsoft.com/office/powerpoint/2010/main" val="418002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2414050"/>
          </a:xfrm>
        </p:spPr>
        <p:txBody>
          <a:bodyPr/>
          <a:lstStyle/>
          <a:p>
            <a:r>
              <a:rPr lang="en-US" sz="1400" dirty="0"/>
              <a:t>TypeScript Module</a:t>
            </a:r>
          </a:p>
          <a:p>
            <a:pPr lvl="1"/>
            <a:r>
              <a:rPr lang="en-US" sz="1200" dirty="0">
                <a:solidFill>
                  <a:schemeClr val="tx1"/>
                </a:solidFill>
                <a:latin typeface="Equip Light" panose="02000503000000020004" pitchFamily="2" charset="77"/>
              </a:rPr>
              <a:t>Enables code modularity</a:t>
            </a:r>
          </a:p>
          <a:p>
            <a:pPr lvl="1"/>
            <a:r>
              <a:rPr lang="en-US" sz="1200" dirty="0">
                <a:solidFill>
                  <a:schemeClr val="tx1"/>
                </a:solidFill>
                <a:latin typeface="Equip Light" panose="02000503000000020004" pitchFamily="2" charset="77"/>
              </a:rPr>
              <a:t>Angular is divided into TypeScript modules:</a:t>
            </a:r>
          </a:p>
          <a:p>
            <a:pPr lvl="2"/>
            <a:r>
              <a:rPr lang="en-US" sz="1000" dirty="0">
                <a:solidFill>
                  <a:schemeClr val="tx1"/>
                </a:solidFill>
                <a:latin typeface="Equip Light" panose="02000503000000020004" pitchFamily="2" charset="77"/>
              </a:rPr>
              <a:t>@angular/core</a:t>
            </a:r>
          </a:p>
          <a:p>
            <a:pPr lvl="2"/>
            <a:r>
              <a:rPr lang="en-US" sz="1000" dirty="0">
                <a:solidFill>
                  <a:schemeClr val="tx1"/>
                </a:solidFill>
                <a:latin typeface="Equip Light" panose="02000503000000020004" pitchFamily="2" charset="77"/>
              </a:rPr>
              <a:t>@angular/router</a:t>
            </a:r>
          </a:p>
          <a:p>
            <a:pPr lvl="2"/>
            <a:r>
              <a:rPr lang="en-US" sz="1000" dirty="0">
                <a:solidFill>
                  <a:schemeClr val="tx1"/>
                </a:solidFill>
                <a:latin typeface="Equip Light" panose="02000503000000020004" pitchFamily="2" charset="77"/>
              </a:rPr>
              <a:t>@angular/forms</a:t>
            </a:r>
          </a:p>
          <a:p>
            <a:pPr lvl="2"/>
            <a:r>
              <a:rPr lang="en-US" sz="1000" dirty="0">
                <a:solidFill>
                  <a:schemeClr val="tx1"/>
                </a:solidFill>
                <a:latin typeface="Equip Light" panose="02000503000000020004" pitchFamily="2" charset="77"/>
              </a:rPr>
              <a:t>@angular/common/http</a:t>
            </a:r>
          </a:p>
          <a:p>
            <a:r>
              <a:rPr lang="en-US" sz="1400" dirty="0"/>
              <a:t>Angular Module</a:t>
            </a:r>
          </a:p>
          <a:p>
            <a:pPr lvl="1"/>
            <a:r>
              <a:rPr lang="en-US" sz="1200" dirty="0">
                <a:solidFill>
                  <a:schemeClr val="tx1"/>
                </a:solidFill>
                <a:latin typeface="Equip Light" panose="02000503000000020004" pitchFamily="2" charset="77"/>
              </a:rPr>
              <a:t>Container/Namespace to register related components, pipes, filters, directives and services</a:t>
            </a:r>
          </a:p>
          <a:p>
            <a:pPr lvl="1"/>
            <a:r>
              <a:rPr lang="en-US" sz="1200" dirty="0">
                <a:solidFill>
                  <a:schemeClr val="tx1"/>
                </a:solidFill>
                <a:latin typeface="Equip Light" panose="02000503000000020004" pitchFamily="2" charset="77"/>
              </a:rPr>
              <a:t>Root Module + Feature Modules + Shared Modules</a:t>
            </a:r>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TS modules vs Angular modules</a:t>
            </a:r>
          </a:p>
        </p:txBody>
      </p:sp>
    </p:spTree>
    <p:extLst>
      <p:ext uri="{BB962C8B-B14F-4D97-AF65-F5344CB8AC3E}">
        <p14:creationId xmlns:p14="http://schemas.microsoft.com/office/powerpoint/2010/main" val="111373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2464</TotalTime>
  <Words>490</Words>
  <Application>Microsoft Macintosh PowerPoint</Application>
  <PresentationFormat>Widescreen</PresentationFormat>
  <Paragraphs>92</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Equip Extended Medium</vt:lpstr>
      <vt:lpstr>Calibri</vt:lpstr>
      <vt:lpstr>Arial</vt:lpstr>
      <vt:lpstr>Equip</vt:lpstr>
      <vt:lpstr>Equip Extended Light</vt:lpstr>
      <vt:lpstr>Equip Extended</vt:lpstr>
      <vt:lpstr>Equip Extended Thin</vt:lpstr>
      <vt:lpstr>Equip Medium</vt:lpstr>
      <vt:lpstr>Equip Extended ExtraBold</vt:lpstr>
      <vt:lpstr>Equip Light</vt:lpstr>
      <vt:lpstr>Office</vt:lpstr>
      <vt:lpstr>Angular Fundamentals</vt:lpstr>
      <vt:lpstr>Agenda</vt:lpstr>
      <vt:lpstr>Setup</vt:lpstr>
      <vt:lpstr>Multi Page App (MPA)</vt:lpstr>
      <vt:lpstr>Single Page App (SPA)</vt:lpstr>
      <vt:lpstr>Packaged HTML, CSS and JS: Web Components</vt:lpstr>
      <vt:lpstr>Pillars of Angular</vt:lpstr>
      <vt:lpstr>TS modules vs Angular modules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95</cp:revision>
  <dcterms:created xsi:type="dcterms:W3CDTF">2021-01-05T12:46:03Z</dcterms:created>
  <dcterms:modified xsi:type="dcterms:W3CDTF">2021-01-11T10:04:43Z</dcterms:modified>
</cp:coreProperties>
</file>